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346" r:id="rId3"/>
    <p:sldId id="257" r:id="rId4"/>
    <p:sldId id="303" r:id="rId5"/>
    <p:sldId id="304" r:id="rId6"/>
    <p:sldId id="305" r:id="rId7"/>
    <p:sldId id="354" r:id="rId8"/>
    <p:sldId id="355" r:id="rId9"/>
    <p:sldId id="259" r:id="rId10"/>
    <p:sldId id="341" r:id="rId11"/>
    <p:sldId id="301" r:id="rId12"/>
    <p:sldId id="356" r:id="rId13"/>
    <p:sldId id="260" r:id="rId14"/>
    <p:sldId id="307" r:id="rId15"/>
    <p:sldId id="306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02" r:id="rId24"/>
    <p:sldId id="261" r:id="rId25"/>
    <p:sldId id="319" r:id="rId26"/>
    <p:sldId id="318" r:id="rId27"/>
    <p:sldId id="320" r:id="rId28"/>
    <p:sldId id="315" r:id="rId29"/>
    <p:sldId id="322" r:id="rId30"/>
    <p:sldId id="323" r:id="rId31"/>
    <p:sldId id="324" r:id="rId32"/>
    <p:sldId id="325" r:id="rId33"/>
    <p:sldId id="328" r:id="rId34"/>
    <p:sldId id="329" r:id="rId35"/>
    <p:sldId id="327" r:id="rId36"/>
    <p:sldId id="321" r:id="rId37"/>
    <p:sldId id="330" r:id="rId38"/>
    <p:sldId id="326" r:id="rId39"/>
    <p:sldId id="331" r:id="rId40"/>
    <p:sldId id="262" r:id="rId41"/>
    <p:sldId id="276" r:id="rId42"/>
    <p:sldId id="277" r:id="rId43"/>
    <p:sldId id="278" r:id="rId44"/>
    <p:sldId id="297" r:id="rId45"/>
    <p:sldId id="298" r:id="rId46"/>
    <p:sldId id="264" r:id="rId47"/>
    <p:sldId id="279" r:id="rId48"/>
    <p:sldId id="266" r:id="rId49"/>
    <p:sldId id="280" r:id="rId50"/>
    <p:sldId id="287" r:id="rId51"/>
    <p:sldId id="284" r:id="rId52"/>
    <p:sldId id="285" r:id="rId53"/>
    <p:sldId id="286" r:id="rId54"/>
    <p:sldId id="288" r:id="rId55"/>
    <p:sldId id="289" r:id="rId56"/>
    <p:sldId id="268" r:id="rId57"/>
    <p:sldId id="342" r:id="rId58"/>
    <p:sldId id="343" r:id="rId59"/>
    <p:sldId id="290" r:id="rId60"/>
    <p:sldId id="291" r:id="rId61"/>
    <p:sldId id="292" r:id="rId62"/>
    <p:sldId id="293" r:id="rId63"/>
    <p:sldId id="273" r:id="rId64"/>
    <p:sldId id="294" r:id="rId65"/>
    <p:sldId id="274" r:id="rId66"/>
    <p:sldId id="344" r:id="rId67"/>
    <p:sldId id="348" r:id="rId68"/>
    <p:sldId id="349" r:id="rId69"/>
    <p:sldId id="295" r:id="rId70"/>
    <p:sldId id="350" r:id="rId71"/>
    <p:sldId id="351" r:id="rId72"/>
    <p:sldId id="352" r:id="rId73"/>
    <p:sldId id="353" r:id="rId74"/>
    <p:sldId id="296" r:id="rId75"/>
    <p:sldId id="299" r:id="rId76"/>
    <p:sldId id="271" r:id="rId77"/>
    <p:sldId id="332" r:id="rId78"/>
    <p:sldId id="333" r:id="rId79"/>
    <p:sldId id="336" r:id="rId80"/>
    <p:sldId id="340" r:id="rId81"/>
    <p:sldId id="334" r:id="rId82"/>
    <p:sldId id="335" r:id="rId83"/>
    <p:sldId id="337" r:id="rId84"/>
    <p:sldId id="338" r:id="rId85"/>
    <p:sldId id="339" r:id="rId86"/>
    <p:sldId id="300" r:id="rId87"/>
    <p:sldId id="275" r:id="rId88"/>
    <p:sldId id="357" r:id="rId89"/>
    <p:sldId id="358" r:id="rId90"/>
    <p:sldId id="345" r:id="rId91"/>
    <p:sldId id="347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346"/>
            <p14:sldId id="257"/>
            <p14:sldId id="303"/>
            <p14:sldId id="304"/>
            <p14:sldId id="305"/>
            <p14:sldId id="354"/>
            <p14:sldId id="355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356"/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31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344"/>
            <p14:sldId id="348"/>
            <p14:sldId id="349"/>
            <p14:sldId id="295"/>
            <p14:sldId id="350"/>
            <p14:sldId id="351"/>
            <p14:sldId id="352"/>
            <p14:sldId id="353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  <p14:sldId id="357"/>
            <p14:sldId id="358"/>
            <p14:sldId id="345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 autoAdjust="0"/>
    <p:restoredTop sz="79528" autoAdjust="0"/>
  </p:normalViewPr>
  <p:slideViewPr>
    <p:cSldViewPr snapToGrid="0">
      <p:cViewPr varScale="1">
        <p:scale>
          <a:sx n="95" d="100"/>
          <a:sy n="95" d="100"/>
        </p:scale>
        <p:origin x="174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 </a:t>
          </a:r>
          <a:r>
            <a:rPr lang="en-US"/>
            <a:t>/ TDD</a:t>
          </a:r>
          <a:endParaRPr lang="en-US" dirty="0"/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A8C4A09D-F80A-4EEE-B9E8-0E59C7FB9A9D}" type="pres">
      <dgm:prSet presAssocID="{60F5AD67-1113-4814-94E3-F3CEDBE0EE20}" presName="compositeShape" presStyleCnt="0">
        <dgm:presLayoutVars>
          <dgm:chMax val="2"/>
          <dgm:dir/>
          <dgm:resizeHandles val="exact"/>
        </dgm:presLayoutVars>
      </dgm:prSet>
      <dgm:spPr/>
    </dgm:pt>
    <dgm:pt modelId="{8085CEA5-968C-4D7C-A1E5-98611712DF79}" type="pres">
      <dgm:prSet presAssocID="{60F5AD67-1113-4814-94E3-F3CEDBE0EE20}" presName="divider" presStyleLbl="fgShp" presStyleIdx="0" presStyleCnt="1"/>
      <dgm:spPr/>
    </dgm:pt>
    <dgm:pt modelId="{F4BCF51A-6FB5-405B-B87E-AB7587C00643}" type="pres">
      <dgm:prSet presAssocID="{F7FF6FC5-301B-4FA0-B1EA-755BB4C7333B}" presName="downArrow" presStyleLbl="node1" presStyleIdx="0" presStyleCnt="2"/>
      <dgm:spPr/>
    </dgm:pt>
    <dgm:pt modelId="{FDCEC1A0-BB7F-4435-8435-17422CAA9EB0}" type="pres">
      <dgm:prSet presAssocID="{F7FF6FC5-301B-4FA0-B1EA-755BB4C7333B}" presName="downArrowText" presStyleLbl="revTx" presStyleIdx="0" presStyleCnt="2">
        <dgm:presLayoutVars>
          <dgm:bulletEnabled val="1"/>
        </dgm:presLayoutVars>
      </dgm:prSet>
      <dgm:spPr/>
    </dgm:pt>
    <dgm:pt modelId="{4CD256DA-4F49-457F-8D36-AEFD9388682F}" type="pres">
      <dgm:prSet presAssocID="{0CDF3487-37D3-4F6A-876C-5BEE3B8D2BA4}" presName="upArrow" presStyleLbl="node1" presStyleIdx="1" presStyleCnt="2"/>
      <dgm:spPr/>
    </dgm:pt>
    <dgm:pt modelId="{B8688245-EDE3-4336-A55C-F62ED668000F}" type="pres">
      <dgm:prSet presAssocID="{0CDF3487-37D3-4F6A-876C-5BEE3B8D2BA4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173425D-1094-4708-AB4B-9B2526DD3584}" type="presOf" srcId="{0CDF3487-37D3-4F6A-876C-5BEE3B8D2BA4}" destId="{B8688245-EDE3-4336-A55C-F62ED668000F}" srcOrd="0" destOrd="0" presId="urn:microsoft.com/office/officeart/2005/8/layout/arrow3"/>
    <dgm:cxn modelId="{0959386E-6889-4938-8EFD-8AFCDD769A86}" type="presOf" srcId="{60F5AD67-1113-4814-94E3-F3CEDBE0EE20}" destId="{A8C4A09D-F80A-4EEE-B9E8-0E59C7FB9A9D}" srcOrd="0" destOrd="0" presId="urn:microsoft.com/office/officeart/2005/8/layout/arrow3"/>
    <dgm:cxn modelId="{43C63B8B-4FAC-4952-AE9F-4FF6860ECFA0}" type="presOf" srcId="{F7FF6FC5-301B-4FA0-B1EA-755BB4C7333B}" destId="{FDCEC1A0-BB7F-4435-8435-17422CAA9EB0}" srcOrd="0" destOrd="0" presId="urn:microsoft.com/office/officeart/2005/8/layout/arrow3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5057E53E-82E4-438C-A58E-63DB87F8E467}" type="presParOf" srcId="{A8C4A09D-F80A-4EEE-B9E8-0E59C7FB9A9D}" destId="{8085CEA5-968C-4D7C-A1E5-98611712DF79}" srcOrd="0" destOrd="0" presId="urn:microsoft.com/office/officeart/2005/8/layout/arrow3"/>
    <dgm:cxn modelId="{C1B012D8-408F-45E0-B171-3B25BBEC465F}" type="presParOf" srcId="{A8C4A09D-F80A-4EEE-B9E8-0E59C7FB9A9D}" destId="{F4BCF51A-6FB5-405B-B87E-AB7587C00643}" srcOrd="1" destOrd="0" presId="urn:microsoft.com/office/officeart/2005/8/layout/arrow3"/>
    <dgm:cxn modelId="{92747390-E367-45E4-8EB2-CA36D25A8FAE}" type="presParOf" srcId="{A8C4A09D-F80A-4EEE-B9E8-0E59C7FB9A9D}" destId="{FDCEC1A0-BB7F-4435-8435-17422CAA9EB0}" srcOrd="2" destOrd="0" presId="urn:microsoft.com/office/officeart/2005/8/layout/arrow3"/>
    <dgm:cxn modelId="{0D9AAD3E-6236-46F5-BD03-55E0138FF6E3}" type="presParOf" srcId="{A8C4A09D-F80A-4EEE-B9E8-0E59C7FB9A9D}" destId="{4CD256DA-4F49-457F-8D36-AEFD9388682F}" srcOrd="3" destOrd="0" presId="urn:microsoft.com/office/officeart/2005/8/layout/arrow3"/>
    <dgm:cxn modelId="{71EA2203-C1B3-4EA1-A2FC-C99986F1AEC2}" type="presParOf" srcId="{A8C4A09D-F80A-4EEE-B9E8-0E59C7FB9A9D}" destId="{B8688245-EDE3-4336-A55C-F62ED668000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C6463D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C6463D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CEA5-968C-4D7C-A1E5-98611712DF79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CF51A-6FB5-405B-B87E-AB7587C00643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C1A0-BB7F-4435-8435-17422CAA9EB0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Last</a:t>
          </a:r>
        </a:p>
      </dsp:txBody>
      <dsp:txXfrm>
        <a:off x="5573268" y="0"/>
        <a:ext cx="3364992" cy="1827561"/>
      </dsp:txXfrm>
    </dsp:sp>
    <dsp:sp modelId="{4CD256DA-4F49-457F-8D36-AEFD9388682F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88245-EDE3-4336-A55C-F62ED668000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First </a:t>
          </a:r>
          <a:r>
            <a:rPr lang="en-US" sz="4300" kern="1200"/>
            <a:t>/ TDD</a:t>
          </a:r>
          <a:endParaRPr lang="en-US" sz="4300" kern="1200" dirty="0"/>
        </a:p>
      </dsp:txBody>
      <dsp:txXfrm>
        <a:off x="1577340" y="2523776"/>
        <a:ext cx="3364992" cy="18275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C646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C646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linked in and link to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2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знаете каким должен быть публичный </a:t>
            </a:r>
            <a:r>
              <a:rPr lang="en-US" dirty="0"/>
              <a:t>API</a:t>
            </a:r>
            <a:r>
              <a:rPr lang="ru-RU" dirty="0"/>
              <a:t> класса и по нему пишете тесты, то это </a:t>
            </a:r>
            <a:r>
              <a:rPr lang="en-US" dirty="0"/>
              <a:t>Test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0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у вас есть только смутное представление о том, как класс (или система – все можно рассматривать в разных масштабах) должен выглядеть и вы пишете тесты, которые придают ему форму, тогда это </a:t>
            </a:r>
            <a:r>
              <a:rPr lang="en-US" dirty="0"/>
              <a:t>TDD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3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8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выделить 3 основные проблемы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15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перевод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Беспристрастность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Я ВЫБРАЛ ЭТУ ЗАДАЧУ!!! КОНКРЕТИКА НЕ ПОМЕСТИТСЯ, НУЖНЫ ЭМОЦИИ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03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Холивары</a:t>
            </a:r>
            <a:r>
              <a:rPr lang="ru-RU" dirty="0"/>
              <a:t>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дизайн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дизайн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915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2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622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Легаси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8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79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843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106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045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28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редизайн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01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65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004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64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retreat.org/" TargetMode="External"/><Relationship Id="rId2" Type="http://schemas.openxmlformats.org/officeDocument/2006/relationships/hyperlink" Target="http://david.heinemeierhansson.com/2014/tdd-is-dead-long-live-test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nnorth.net/introducing-bdd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Test Last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Test First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</a:rPr>
              <a:t>когда применять тот или иной подход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otnext_1color_vertical.png">
            <a:extLst>
              <a:ext uri="{FF2B5EF4-FFF2-40B4-BE49-F238E27FC236}">
                <a16:creationId xmlns:a16="http://schemas.microsoft.com/office/drawing/2014/main" id="{B4FE54F3-26A2-43FE-A542-951873D7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720993"/>
            <a:ext cx="4047843" cy="404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A3D2DD-3DDD-45E0-9442-3C96BD64C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>
                <a:solidFill>
                  <a:srgbClr val="FFFFFF"/>
                </a:solidFill>
              </a:rPr>
              <a:t>Определимся с терминами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2635FF-D289-4092-BB01-A946B89C0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DE0FD-056E-4DF4-BABC-3801CBEB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8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TODO way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Jira/TFS/etc.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</a:t>
            </a:r>
            <a:r>
              <a:rPr lang="ru-RU" dirty="0"/>
              <a:t>Распределяем задачи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Можно пропустить важный </a:t>
            </a:r>
            <a:r>
              <a:rPr lang="en-US" dirty="0">
                <a:solidFill>
                  <a:srgbClr val="C6463D"/>
                </a:solidFill>
              </a:rPr>
              <a:t>case</a:t>
            </a:r>
            <a:endParaRPr lang="ru-RU" dirty="0">
              <a:solidFill>
                <a:srgbClr val="C6463D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Почему нужны </a:t>
            </a:r>
            <a:r>
              <a:rPr lang="en-US" dirty="0">
                <a:solidFill>
                  <a:srgbClr val="C6463D"/>
                </a:solidFill>
              </a:rPr>
              <a:t>manual QA?</a:t>
            </a:r>
            <a:endParaRPr lang="ru-RU" dirty="0">
              <a:solidFill>
                <a:srgbClr val="C6463D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FD8A33-996D-4F42-9AFA-76C877F1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ru-RU"/>
              <a:t>О себе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CDCADD5-FCC3-4E00-82CF-31CBFAD93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Кугушев Александр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err="1"/>
              <a:t>Lead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Engineer</a:t>
            </a:r>
            <a:r>
              <a:rPr lang="ru-RU" dirty="0"/>
              <a:t> в компании EPAM, где разрабатывает облачную платформу для рынка частных инвестиций (</a:t>
            </a:r>
            <a:r>
              <a:rPr lang="ru-RU" dirty="0" err="1"/>
              <a:t>private</a:t>
            </a:r>
            <a:r>
              <a:rPr lang="ru-RU" dirty="0"/>
              <a:t> </a:t>
            </a:r>
            <a:r>
              <a:rPr lang="ru-RU" dirty="0" err="1"/>
              <a:t>capital</a:t>
            </a:r>
            <a:r>
              <a:rPr lang="ru-RU" dirty="0"/>
              <a:t> </a:t>
            </a:r>
            <a:r>
              <a:rPr lang="ru-RU" dirty="0" err="1"/>
              <a:t>market</a:t>
            </a:r>
            <a:r>
              <a:rPr lang="ru-RU" dirty="0"/>
              <a:t>). В свободное от AWS, </a:t>
            </a:r>
            <a:r>
              <a:rPr lang="ru-RU" dirty="0" err="1"/>
              <a:t>Docker</a:t>
            </a:r>
            <a:r>
              <a:rPr lang="ru-RU" dirty="0"/>
              <a:t> и остального кровавого </a:t>
            </a:r>
            <a:r>
              <a:rPr lang="ru-RU" dirty="0" err="1"/>
              <a:t>энтерпрайза</a:t>
            </a:r>
            <a:r>
              <a:rPr lang="ru-RU" dirty="0"/>
              <a:t> время занимается обучением студентов.</a:t>
            </a:r>
            <a:endParaRPr lang="en-US" sz="18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10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6D47A62-3972-41A7-844E-165690D4D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27664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B5510-EF9A-4BFA-BD07-C28C7223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3753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9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Test First </a:t>
            </a:r>
            <a:r>
              <a:rPr lang="ru-RU">
                <a:solidFill>
                  <a:srgbClr val="FFFFFF"/>
                </a:solidFill>
              </a:rPr>
              <a:t>это не </a:t>
            </a:r>
            <a:r>
              <a:rPr lang="en-US">
                <a:solidFill>
                  <a:srgbClr val="FFFFFF"/>
                </a:solidFill>
              </a:rPr>
              <a:t>TDD!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3105249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583394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TDD vs Test First/Last – как Agile vs Waterfall </a:t>
            </a:r>
            <a:endParaRPr lang="ru-RU" sz="4700">
              <a:solidFill>
                <a:srgbClr val="FFFFFF"/>
              </a:solidFill>
            </a:endParaRPr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Инкрементальное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586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входа, особенно для опытных разработчиков</a:t>
            </a:r>
          </a:p>
          <a:p>
            <a:r>
              <a:rPr lang="ru-RU" dirty="0"/>
              <a:t>«Рваный» ритм разработки, 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BAD31-9A9A-49ED-9A82-F997208D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Мы будем решать сложную задачу, используя все поручные средства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8D35-C9AA-404E-BD9E-94F85EC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4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C4BFD0-8CB7-40F0-A248-7FD374B236A1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15" y="5030787"/>
            <a:ext cx="8068828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Но ты же только что </a:t>
            </a:r>
            <a:r>
              <a:rPr lang="ru-RU" dirty="0" err="1"/>
              <a:t>набыдлокодил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32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u="sng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7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Объект 6">
            <a:extLst>
              <a:ext uri="{FF2B5EF4-FFF2-40B4-BE49-F238E27FC236}">
                <a16:creationId xmlns:a16="http://schemas.microsoft.com/office/drawing/2014/main" id="{2289DA50-3AF5-40F6-80D8-8DBE80E089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694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Война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“TDD as you mean it is a great academic exercise for your free time or weekends”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FFFF"/>
                </a:solidFill>
              </a:rPr>
              <a:t>Rob Ashton</a:t>
            </a:r>
            <a:endParaRPr lang="ru-RU" sz="32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ru-RU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“TDD</a:t>
            </a:r>
            <a:r>
              <a:rPr lang="ru-RU" sz="3200" dirty="0">
                <a:solidFill>
                  <a:srgbClr val="FFFFFF"/>
                </a:solidFill>
              </a:rPr>
              <a:t>, в том виде, как вы его представляете, это отличное академическое упражнение для вашего свободного времени или выходных</a:t>
            </a:r>
            <a:r>
              <a:rPr lang="en-US" sz="3200" dirty="0">
                <a:solidFill>
                  <a:srgbClr val="FFFFFF"/>
                </a:solidFill>
              </a:rPr>
              <a:t>”</a:t>
            </a:r>
            <a:endParaRPr lang="ru-RU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- Роб </a:t>
            </a:r>
            <a:r>
              <a:rPr lang="ru-RU" sz="3200" dirty="0" err="1">
                <a:solidFill>
                  <a:srgbClr val="FFFFFF"/>
                </a:solidFill>
              </a:rPr>
              <a:t>Эштон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775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F8332-C6B8-4E99-AA1D-17B415F5E311}"/>
              </a:ext>
            </a:extLst>
          </p:cNvPr>
          <p:cNvSpPr txBox="1"/>
          <p:nvPr/>
        </p:nvSpPr>
        <p:spPr>
          <a:xfrm>
            <a:off x="5884160" y="2984901"/>
            <a:ext cx="51571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1080"/>
                </a:solidFill>
                <a:latin typeface="Consolas" panose="020B0609020204030204" pitchFamily="49" charset="0"/>
              </a:rPr>
              <a:t>NullReferenceException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90F9-480F-4BBD-A7A5-43D8E8E2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1F0A-7D46-4832-9CB8-CC355BD7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Draw_LineIsLast_ReturnsKitty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Draw_NoShape_DoNothing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D8E39-BCA6-49F9-8A0A-881D2AA1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9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Offtopic</a:t>
            </a:r>
            <a:endParaRPr lang="ru-RU" sz="6600">
              <a:solidFill>
                <a:srgbClr val="FFFFFF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Объект 12">
            <a:extLst>
              <a:ext uri="{FF2B5EF4-FFF2-40B4-BE49-F238E27FC236}">
                <a16:creationId xmlns:a16="http://schemas.microsoft.com/office/drawing/2014/main" id="{9D9772D5-A675-4F2C-B670-8D4189F4B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r="949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Война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FFFFFF"/>
                </a:solidFill>
              </a:rPr>
              <a:t>- </a:t>
            </a:r>
            <a:r>
              <a:rPr lang="en-US" sz="3000" dirty="0">
                <a:solidFill>
                  <a:srgbClr val="FFFFFF"/>
                </a:solidFill>
              </a:rPr>
              <a:t>Robert Martin</a:t>
            </a:r>
            <a:endParaRPr lang="ru-RU" sz="3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ru-RU" sz="3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“</a:t>
            </a:r>
            <a:r>
              <a:rPr lang="ru-RU" sz="3000" dirty="0">
                <a:solidFill>
                  <a:srgbClr val="FFFFFF"/>
                </a:solidFill>
              </a:rPr>
              <a:t>На текущий момент нашей истории, </a:t>
            </a:r>
            <a:r>
              <a:rPr lang="en-US" sz="3000" dirty="0">
                <a:solidFill>
                  <a:srgbClr val="FFFFFF"/>
                </a:solidFill>
              </a:rPr>
              <a:t>TDD </a:t>
            </a:r>
            <a:r>
              <a:rPr lang="ru-RU" sz="3000" dirty="0">
                <a:solidFill>
                  <a:srgbClr val="FFFFFF"/>
                </a:solidFill>
              </a:rPr>
              <a:t>не является обязательным атрибутом профессионализма, но, я считаю, он станет таковым</a:t>
            </a:r>
            <a:r>
              <a:rPr lang="en-US" sz="3000" dirty="0">
                <a:solidFill>
                  <a:srgbClr val="FFFFFF"/>
                </a:solidFill>
              </a:rPr>
              <a:t>”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FFFFFF"/>
                </a:solidFill>
              </a:rPr>
              <a:t>- Роберт Мартин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5430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DAL</a:t>
            </a:r>
            <a:r>
              <a:rPr lang="ru-RU">
                <a:solidFill>
                  <a:srgbClr val="FFFFFF"/>
                </a:solidFill>
              </a:rPr>
              <a:t> приходится отлаживать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80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82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>
                <a:solidFill>
                  <a:srgbClr val="FFFFFF"/>
                </a:solidFill>
              </a:rPr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86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561D984-EEA9-4BB6-BCAF-3ABFCDDE3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1502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87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E355F501-E685-4C7E-AB50-8354E418B7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7" r="3602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TDD/TLD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не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можем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сделать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первый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шаг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демотивированны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хочется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побыдлокодить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88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87891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AF295FC-DC9D-49E8-A371-2AE880264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3090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TDD/TLD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не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можем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сделать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первый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шаг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демотивированны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хочется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побыдлокодить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Test Last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пришло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вдохновение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как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3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57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0D8-8751-4D4D-8AC8-FA1BE932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ресурсы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6CF-4EF0-4EC0-8C46-B22613AD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Экстремальное программирование: разработка через тестирование</a:t>
            </a:r>
            <a:r>
              <a:rPr lang="en-US" dirty="0"/>
              <a:t> – </a:t>
            </a:r>
            <a:r>
              <a:rPr lang="ru-RU" dirty="0"/>
              <a:t>Кент Бек</a:t>
            </a:r>
          </a:p>
          <a:p>
            <a:r>
              <a:rPr lang="ru-RU" dirty="0"/>
              <a:t>Эффективная работа с унаследованным кодом – Майкл К. </a:t>
            </a:r>
            <a:r>
              <a:rPr lang="ru-RU" dirty="0" err="1"/>
              <a:t>Физерс</a:t>
            </a:r>
            <a:endParaRPr lang="ru-RU" dirty="0"/>
          </a:p>
          <a:p>
            <a:r>
              <a:rPr lang="en-US" dirty="0"/>
              <a:t>TDD is dead. Long live testing </a:t>
            </a:r>
            <a:r>
              <a:rPr lang="ru-RU" dirty="0"/>
              <a:t>–  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Hansson: </a:t>
            </a:r>
            <a:r>
              <a:rPr lang="en-US" dirty="0">
                <a:hlinkClick r:id="rId2"/>
              </a:rPr>
              <a:t>david.heinemeierhansson.com/2014/tdd-is-dead-long-live-testing.html</a:t>
            </a:r>
            <a:endParaRPr lang="ru-RU" dirty="0"/>
          </a:p>
          <a:p>
            <a:r>
              <a:rPr lang="en-US" dirty="0"/>
              <a:t>Global Day of </a:t>
            </a:r>
            <a:r>
              <a:rPr lang="en-US" dirty="0" err="1"/>
              <a:t>Coderetreat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www.coderetreat.org</a:t>
            </a:r>
            <a:endParaRPr lang="en-US" dirty="0"/>
          </a:p>
          <a:p>
            <a:r>
              <a:rPr lang="en-US" cap="all" dirty="0"/>
              <a:t>INTRODUCING BDD: </a:t>
            </a:r>
            <a:r>
              <a:rPr lang="en-US" dirty="0">
                <a:hlinkClick r:id="rId4" tooltip="Автор оригинальной публикации: Dan North"/>
              </a:rPr>
              <a:t>dannorth.net/introducing-</a:t>
            </a:r>
            <a:r>
              <a:rPr lang="en-US" dirty="0" err="1">
                <a:hlinkClick r:id="rId4" tooltip="Автор оригинальной публикации: Dan North"/>
              </a:rPr>
              <a:t>bdd</a:t>
            </a:r>
            <a:endParaRPr lang="en-US" cap="all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28E5-66F2-4BEE-AC0D-A0DFCBE4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6B736A-54E0-4153-882D-422AB8095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 dirty="0">
                <a:solidFill>
                  <a:srgbClr val="FFFFFF"/>
                </a:solidFill>
              </a:rPr>
              <a:t>Спасибо за внимание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95134D-E29C-4E4D-97F3-10B2975BD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Вопросы?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5E76E-A949-4E18-955A-AD8858ED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91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6440F-3888-4E3A-8E82-D88AC6E3330E}"/>
              </a:ext>
            </a:extLst>
          </p:cNvPr>
          <p:cNvSpPr txBox="1"/>
          <p:nvPr/>
        </p:nvSpPr>
        <p:spPr>
          <a:xfrm>
            <a:off x="6924744" y="4952042"/>
            <a:ext cx="2540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kugushew@gmail.com</a:t>
            </a:r>
          </a:p>
        </p:txBody>
      </p:sp>
    </p:spTree>
    <p:extLst>
      <p:ext uri="{BB962C8B-B14F-4D97-AF65-F5344CB8AC3E}">
        <p14:creationId xmlns:p14="http://schemas.microsoft.com/office/powerpoint/2010/main" val="278433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3059</Words>
  <Application>Microsoft Office PowerPoint</Application>
  <PresentationFormat>Widescreen</PresentationFormat>
  <Paragraphs>825</Paragraphs>
  <Slides>91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 Test First TDD</vt:lpstr>
      <vt:lpstr>О себе</vt:lpstr>
      <vt:lpstr>Что вы предпочитаете?</vt:lpstr>
      <vt:lpstr>Отвертка?</vt:lpstr>
      <vt:lpstr>Молоток?</vt:lpstr>
      <vt:lpstr>Все инструменты необходимы</vt:lpstr>
      <vt:lpstr>Война</vt:lpstr>
      <vt:lpstr>Война</vt:lpstr>
      <vt:lpstr>Test Last vs TDD</vt:lpstr>
      <vt:lpstr>PowerPoint Presentation</vt:lpstr>
      <vt:lpstr>Что это?</vt:lpstr>
      <vt:lpstr>Определимся с терминами</vt:lpstr>
      <vt:lpstr>Test Last</vt:lpstr>
      <vt:lpstr>Test Last: TODO way</vt:lpstr>
      <vt:lpstr>Test Last: Jira/TFS/etc.</vt:lpstr>
      <vt:lpstr>Test Last: Проблемы</vt:lpstr>
      <vt:lpstr>Test Last: Распределяем задачи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Инкрементальное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Но ты же только что набыдлокодил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Интеграционные Тесты Dal</vt:lpstr>
      <vt:lpstr>Как теперь отлаживать?</vt:lpstr>
      <vt:lpstr>Заключение</vt:lpstr>
      <vt:lpstr>Давайте использовать все инструменты</vt:lpstr>
      <vt:lpstr>Давайте использовать все инструменты</vt:lpstr>
      <vt:lpstr>Давайте использовать все инструменты</vt:lpstr>
      <vt:lpstr>Полезные ресурсы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 Test First TDD</dc:title>
  <dc:creator>Aleksandr Kugushev</dc:creator>
  <cp:lastModifiedBy>Aleksandr Kugushev</cp:lastModifiedBy>
  <cp:revision>4</cp:revision>
  <dcterms:created xsi:type="dcterms:W3CDTF">2018-11-11T13:55:55Z</dcterms:created>
  <dcterms:modified xsi:type="dcterms:W3CDTF">2018-11-11T13:59:54Z</dcterms:modified>
</cp:coreProperties>
</file>